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9" d="100"/>
          <a:sy n="59" d="100"/>
        </p:scale>
        <p:origin x="46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7025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5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574021" y="2389763"/>
            <a:ext cx="12199800" cy="502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sz="4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</a:t>
            </a:r>
            <a:r>
              <a:rPr lang="en-US" sz="46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ематическ</a:t>
            </a:r>
            <a:r>
              <a:rPr lang="ru-RU" sz="46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ий</a:t>
            </a:r>
            <a:r>
              <a:rPr lang="en-US" sz="4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д</a:t>
            </a:r>
            <a:r>
              <a:rPr lang="ru-RU" sz="46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ень</a:t>
            </a:r>
            <a:r>
              <a:rPr lang="en-US" sz="4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4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«Строим мост»
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Знакомство с основами строительства и развитие командных навыков у младших школьников.
</a:t>
            </a:r>
            <a:endParaRPr lang="en-US" sz="4600" dirty="0"/>
          </a:p>
        </p:txBody>
      </p:sp>
      <p:sp>
        <p:nvSpPr>
          <p:cNvPr id="4" name="Text 1"/>
          <p:cNvSpPr txBox="1"/>
          <p:nvPr/>
        </p:nvSpPr>
        <p:spPr>
          <a:xfrm>
            <a:off x="1530375" y="8050825"/>
            <a:ext cx="7802400" cy="122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987299" cy="103065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682" y="2233450"/>
            <a:ext cx="8045362" cy="80349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35" y="0"/>
            <a:ext cx="18288000" cy="102870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7242500" y="9536150"/>
            <a:ext cx="924600" cy="1085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D9D9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200" dirty="0"/>
          </a:p>
        </p:txBody>
      </p:sp>
      <p:sp>
        <p:nvSpPr>
          <p:cNvPr id="5" name="Text 1"/>
          <p:cNvSpPr txBox="1"/>
          <p:nvPr/>
        </p:nvSpPr>
        <p:spPr>
          <a:xfrm>
            <a:off x="10907486" y="3211234"/>
            <a:ext cx="7259614" cy="5531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Тематический день длится весь учебный день и включает теорию и практику для учащихся 1-4 классов. Основная задача — изучение конструкций мостов и развитие творческого и коллективного мышления.
</a:t>
            </a:r>
            <a:endParaRPr lang="en-US" sz="2600" dirty="0"/>
          </a:p>
        </p:txBody>
      </p:sp>
      <p:sp>
        <p:nvSpPr>
          <p:cNvPr id="6" name="Text 2"/>
          <p:cNvSpPr txBox="1"/>
          <p:nvPr/>
        </p:nvSpPr>
        <p:spPr>
          <a:xfrm>
            <a:off x="3756912" y="706479"/>
            <a:ext cx="14526600" cy="129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Цели и формат мероприятия
</a:t>
            </a:r>
            <a:endParaRPr lang="en-US" sz="5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35" y="0"/>
            <a:ext cx="2983522" cy="102683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8E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6550" y="-161365"/>
            <a:ext cx="18288000" cy="10287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9791" y="1957592"/>
            <a:ext cx="5107760" cy="39906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831" y="22249"/>
            <a:ext cx="18288000" cy="10287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4738" y="2035237"/>
            <a:ext cx="5107760" cy="3990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7413" y="205863"/>
            <a:ext cx="18288000" cy="102870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097172" y="2024325"/>
            <a:ext cx="5107760" cy="3990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7111" y="-161365"/>
            <a:ext cx="18288000" cy="10287000"/>
          </a:xfrm>
          <a:prstGeom prst="rect">
            <a:avLst/>
          </a:prstGeom>
        </p:spPr>
      </p:pic>
      <p:sp>
        <p:nvSpPr>
          <p:cNvPr id="10" name="Text 0"/>
          <p:cNvSpPr txBox="1"/>
          <p:nvPr/>
        </p:nvSpPr>
        <p:spPr>
          <a:xfrm>
            <a:off x="123775" y="9536150"/>
            <a:ext cx="10290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200" dirty="0"/>
          </a:p>
        </p:txBody>
      </p:sp>
      <p:sp>
        <p:nvSpPr>
          <p:cNvPr id="11" name="Text 1"/>
          <p:cNvSpPr txBox="1"/>
          <p:nvPr/>
        </p:nvSpPr>
        <p:spPr>
          <a:xfrm>
            <a:off x="3321424" y="491775"/>
            <a:ext cx="14289326" cy="87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Вводная часть: </a:t>
            </a:r>
            <a:r>
              <a:rPr lang="en-US" sz="4000" b="1" i="1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(45 минут)</a:t>
            </a:r>
            <a:r>
              <a:rPr lang="en-US" sz="9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4500" dirty="0"/>
          </a:p>
        </p:txBody>
      </p:sp>
      <p:sp>
        <p:nvSpPr>
          <p:cNvPr id="12" name="Text 2"/>
          <p:cNvSpPr txBox="1"/>
          <p:nvPr/>
        </p:nvSpPr>
        <p:spPr>
          <a:xfrm>
            <a:off x="2129791" y="7228227"/>
            <a:ext cx="5112600" cy="1966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32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Дети смотрят короткий мультфильм, который знакомит их с назначением мостов и их разнообразием. Это помогает создать общее понимание темы.
</a:t>
            </a:r>
            <a:endParaRPr lang="en-US" sz="2322" dirty="0"/>
          </a:p>
        </p:txBody>
      </p:sp>
      <p:sp>
        <p:nvSpPr>
          <p:cNvPr id="13" name="Text 3"/>
          <p:cNvSpPr txBox="1"/>
          <p:nvPr/>
        </p:nvSpPr>
        <p:spPr>
          <a:xfrm>
            <a:off x="2602138" y="6351024"/>
            <a:ext cx="51126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644" b="1" dirty="0">
                <a:solidFill>
                  <a:srgbClr val="0345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Образовательный мультфильм о мостах
</a:t>
            </a:r>
            <a:endParaRPr lang="en-US" sz="2644" dirty="0"/>
          </a:p>
        </p:txBody>
      </p:sp>
      <p:sp>
        <p:nvSpPr>
          <p:cNvPr id="14" name="Text 4"/>
          <p:cNvSpPr txBox="1"/>
          <p:nvPr/>
        </p:nvSpPr>
        <p:spPr>
          <a:xfrm>
            <a:off x="7714738" y="7273481"/>
            <a:ext cx="5112600" cy="1966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32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После просмотра мультфильма ведётся беседа о различных конструкциях мостов и их функциональных особенностях в жизни человека и техники.
</a:t>
            </a:r>
            <a:endParaRPr lang="en-US" sz="2322" dirty="0"/>
          </a:p>
        </p:txBody>
      </p:sp>
      <p:sp>
        <p:nvSpPr>
          <p:cNvPr id="15" name="Text 5"/>
          <p:cNvSpPr txBox="1"/>
          <p:nvPr/>
        </p:nvSpPr>
        <p:spPr>
          <a:xfrm>
            <a:off x="8149816" y="6474656"/>
            <a:ext cx="51126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644" b="1" dirty="0">
                <a:solidFill>
                  <a:srgbClr val="0345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Обсуждение разных типов мостов
</a:t>
            </a:r>
            <a:endParaRPr lang="en-US" sz="2644" dirty="0"/>
          </a:p>
        </p:txBody>
      </p:sp>
      <p:sp>
        <p:nvSpPr>
          <p:cNvPr id="16" name="Text 6"/>
          <p:cNvSpPr txBox="1"/>
          <p:nvPr/>
        </p:nvSpPr>
        <p:spPr>
          <a:xfrm>
            <a:off x="13175400" y="7273717"/>
            <a:ext cx="5112600" cy="1966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32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помощью фотографий учащиеся знакомятся с известными мостами мира, что расширяет их представление и вдохновляет на творчество.
</a:t>
            </a:r>
            <a:endParaRPr lang="en-US" sz="2322" dirty="0"/>
          </a:p>
        </p:txBody>
      </p:sp>
      <p:sp>
        <p:nvSpPr>
          <p:cNvPr id="17" name="Text 7"/>
          <p:cNvSpPr txBox="1"/>
          <p:nvPr/>
        </p:nvSpPr>
        <p:spPr>
          <a:xfrm>
            <a:off x="13349431" y="6507749"/>
            <a:ext cx="51126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644" b="1" dirty="0">
                <a:solidFill>
                  <a:srgbClr val="0345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знаменитых мировых мостов
</a:t>
            </a:r>
            <a:endParaRPr lang="en-US" sz="2644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486536" y="14200"/>
            <a:ext cx="2515593" cy="102683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6323" y="2853994"/>
            <a:ext cx="835200" cy="66816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2075" y="2915264"/>
            <a:ext cx="808200" cy="8082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6604" y="5849479"/>
            <a:ext cx="835200" cy="742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28579" y="6140296"/>
            <a:ext cx="835200" cy="66816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2234829" y="351527"/>
            <a:ext cx="16622700" cy="1620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Основы мостостроения: ключевые моменты
</a:t>
            </a:r>
            <a:endParaRPr lang="en-US" sz="4500" dirty="0"/>
          </a:p>
        </p:txBody>
      </p:sp>
      <p:sp>
        <p:nvSpPr>
          <p:cNvPr id="8" name="Text 1"/>
          <p:cNvSpPr txBox="1"/>
          <p:nvPr/>
        </p:nvSpPr>
        <p:spPr>
          <a:xfrm>
            <a:off x="123775" y="9536150"/>
            <a:ext cx="1028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D9D9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200" dirty="0"/>
          </a:p>
        </p:txBody>
      </p:sp>
      <p:sp>
        <p:nvSpPr>
          <p:cNvPr id="9" name="Text 2"/>
          <p:cNvSpPr txBox="1"/>
          <p:nvPr/>
        </p:nvSpPr>
        <p:spPr>
          <a:xfrm>
            <a:off x="2811261" y="3812612"/>
            <a:ext cx="6964751" cy="187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Рассматриваются части моста: опоры, пролёты, настилы и их назначение при построении прочных сооружений.
</a:t>
            </a:r>
            <a:endParaRPr lang="en-US" sz="2500" dirty="0"/>
          </a:p>
        </p:txBody>
      </p:sp>
      <p:sp>
        <p:nvSpPr>
          <p:cNvPr id="10" name="Text 3"/>
          <p:cNvSpPr txBox="1"/>
          <p:nvPr/>
        </p:nvSpPr>
        <p:spPr>
          <a:xfrm>
            <a:off x="4029122" y="3019467"/>
            <a:ext cx="6735600" cy="677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32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Элементы конструкции
</a:t>
            </a:r>
            <a:endParaRPr lang="en-US" sz="3200" dirty="0"/>
          </a:p>
        </p:txBody>
      </p:sp>
      <p:sp>
        <p:nvSpPr>
          <p:cNvPr id="11" name="Text 4"/>
          <p:cNvSpPr txBox="1"/>
          <p:nvPr/>
        </p:nvSpPr>
        <p:spPr>
          <a:xfrm>
            <a:off x="10546179" y="3850913"/>
            <a:ext cx="7339784" cy="187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Обсуждаются используемые материалы: картон, бумага, природные компоненты и клеящие вещества для моделей.
</a:t>
            </a:r>
            <a:endParaRPr lang="en-US" sz="2500" dirty="0"/>
          </a:p>
        </p:txBody>
      </p:sp>
      <p:sp>
        <p:nvSpPr>
          <p:cNvPr id="12" name="Text 5"/>
          <p:cNvSpPr txBox="1"/>
          <p:nvPr/>
        </p:nvSpPr>
        <p:spPr>
          <a:xfrm>
            <a:off x="11543657" y="2924289"/>
            <a:ext cx="6629400" cy="677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32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Материалы
</a:t>
            </a:r>
            <a:endParaRPr lang="en-US" sz="3200" dirty="0"/>
          </a:p>
        </p:txBody>
      </p:sp>
      <p:sp>
        <p:nvSpPr>
          <p:cNvPr id="13" name="Text 6"/>
          <p:cNvSpPr txBox="1"/>
          <p:nvPr/>
        </p:nvSpPr>
        <p:spPr>
          <a:xfrm>
            <a:off x="2811261" y="7184792"/>
            <a:ext cx="6964751" cy="187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Особое внимание уделяется правилам безопасности при работе с ножницами, клеем и острыми предметами.
</a:t>
            </a:r>
            <a:endParaRPr lang="en-US" sz="2500" dirty="0"/>
          </a:p>
        </p:txBody>
      </p:sp>
      <p:sp>
        <p:nvSpPr>
          <p:cNvPr id="14" name="Text 7"/>
          <p:cNvSpPr txBox="1"/>
          <p:nvPr/>
        </p:nvSpPr>
        <p:spPr>
          <a:xfrm>
            <a:off x="4034779" y="6054418"/>
            <a:ext cx="6735600" cy="677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32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Безопасность
</a:t>
            </a:r>
            <a:endParaRPr lang="en-US" sz="3200" dirty="0"/>
          </a:p>
        </p:txBody>
      </p:sp>
      <p:sp>
        <p:nvSpPr>
          <p:cNvPr id="15" name="Text 8"/>
          <p:cNvSpPr txBox="1"/>
          <p:nvPr/>
        </p:nvSpPr>
        <p:spPr>
          <a:xfrm>
            <a:off x="10546179" y="7288810"/>
            <a:ext cx="7281096" cy="187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Поясняется важность распределения ролей и взаимодействия в группе для успешного выполнения проекта.
</a:t>
            </a:r>
            <a:endParaRPr lang="en-US" sz="2500" dirty="0"/>
          </a:p>
        </p:txBody>
      </p:sp>
      <p:sp>
        <p:nvSpPr>
          <p:cNvPr id="16" name="Text 9"/>
          <p:cNvSpPr txBox="1"/>
          <p:nvPr/>
        </p:nvSpPr>
        <p:spPr>
          <a:xfrm>
            <a:off x="11543657" y="6332581"/>
            <a:ext cx="6629400" cy="677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32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Командная работа
</a:t>
            </a:r>
            <a:endParaRPr lang="en-US" sz="320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75591" y="0"/>
            <a:ext cx="2756132" cy="1026655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3118" y="4467923"/>
            <a:ext cx="10167109" cy="5586978"/>
          </a:xfrm>
          <a:prstGeom prst="rect">
            <a:avLst/>
          </a:prstGeom>
        </p:spPr>
      </p:pic>
      <p:sp>
        <p:nvSpPr>
          <p:cNvPr id="6" name="Text 1"/>
          <p:cNvSpPr txBox="1"/>
          <p:nvPr/>
        </p:nvSpPr>
        <p:spPr>
          <a:xfrm>
            <a:off x="123775" y="9536150"/>
            <a:ext cx="1028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D9D9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200" dirty="0"/>
          </a:p>
        </p:txBody>
      </p:sp>
      <p:sp>
        <p:nvSpPr>
          <p:cNvPr id="7" name="Text 2"/>
          <p:cNvSpPr txBox="1"/>
          <p:nvPr/>
        </p:nvSpPr>
        <p:spPr>
          <a:xfrm>
            <a:off x="2987299" y="686504"/>
            <a:ext cx="13848419" cy="3549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4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Материалы для моделей мостов
</a:t>
            </a:r>
            <a:r>
              <a:rPr lang="en-US" sz="4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Перечень и характеристики основных материалов, используемых в практической части мероприятия.
</a:t>
            </a:r>
            <a:r>
              <a:rPr lang="en-US" sz="2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Широкий выбор материалов способствует развитию творческого мышления и навыков конструирования.
</a:t>
            </a:r>
            <a:endParaRPr lang="en-US" sz="4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62391" y="0"/>
            <a:ext cx="2987299" cy="1026655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5253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4946" y="2396825"/>
            <a:ext cx="16483054" cy="62847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396342" y="843399"/>
            <a:ext cx="14049107" cy="1300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4800" b="1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Практическая работа (90 минут)</a:t>
            </a:r>
            <a:r>
              <a:rPr lang="en-US" sz="900" b="1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900" dirty="0"/>
          </a:p>
        </p:txBody>
      </p:sp>
      <p:sp>
        <p:nvSpPr>
          <p:cNvPr id="5" name="Text 1"/>
          <p:cNvSpPr txBox="1"/>
          <p:nvPr/>
        </p:nvSpPr>
        <p:spPr>
          <a:xfrm>
            <a:off x="123775" y="9536150"/>
            <a:ext cx="1028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D9D9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2200" dirty="0"/>
          </a:p>
        </p:txBody>
      </p:sp>
      <p:sp>
        <p:nvSpPr>
          <p:cNvPr id="6" name="Text 2"/>
          <p:cNvSpPr txBox="1"/>
          <p:nvPr/>
        </p:nvSpPr>
        <p:spPr>
          <a:xfrm>
            <a:off x="957150" y="1729775"/>
            <a:ext cx="16488300" cy="1334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7299" cy="1026655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636" y="-4450"/>
            <a:ext cx="17709776" cy="10287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9471" y="-164366"/>
            <a:ext cx="17118106" cy="10287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3636" y="72565"/>
            <a:ext cx="16602579" cy="10130027"/>
          </a:xfrm>
          <a:prstGeom prst="rect">
            <a:avLst/>
          </a:prstGeom>
        </p:spPr>
      </p:pic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53700" y="18150"/>
            <a:ext cx="7634300" cy="102822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797218" y="647625"/>
            <a:ext cx="7925400" cy="172592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и защита проектов </a:t>
            </a:r>
            <a:r>
              <a:rPr lang="en-US" sz="4000" b="1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(45 минут)</a:t>
            </a:r>
            <a:r>
              <a:rPr lang="en-US" sz="900" b="1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4600" dirty="0"/>
          </a:p>
        </p:txBody>
      </p:sp>
      <p:sp>
        <p:nvSpPr>
          <p:cNvPr id="7" name="Text 1"/>
          <p:cNvSpPr txBox="1"/>
          <p:nvPr/>
        </p:nvSpPr>
        <p:spPr>
          <a:xfrm>
            <a:off x="3933721" y="5702272"/>
            <a:ext cx="6424144" cy="4420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Особое внимание уделяется аргументации выбора конструкций и материалам, а также командному взаимодействию, что способствует развитию коммуникативных навыков и ответственности.
</a:t>
            </a:r>
            <a:endParaRPr lang="en-US" sz="2600" dirty="0"/>
          </a:p>
        </p:txBody>
      </p:sp>
      <p:sp>
        <p:nvSpPr>
          <p:cNvPr id="8" name="Text 2"/>
          <p:cNvSpPr txBox="1"/>
          <p:nvPr/>
        </p:nvSpPr>
        <p:spPr>
          <a:xfrm>
            <a:off x="3933721" y="3029256"/>
            <a:ext cx="6580151" cy="29351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Каждая группа представляет свою модель, демонстрирует прочность конструкции и объясняет принятые технические решения. Обсуждение помогает анализировать результаты и обмениваться опытом.
</a:t>
            </a:r>
            <a:endParaRPr lang="en-US" sz="2600" dirty="0"/>
          </a:p>
        </p:txBody>
      </p:sp>
      <p:sp>
        <p:nvSpPr>
          <p:cNvPr id="9" name="Text 3"/>
          <p:cNvSpPr txBox="1"/>
          <p:nvPr/>
        </p:nvSpPr>
        <p:spPr>
          <a:xfrm>
            <a:off x="123775" y="9536150"/>
            <a:ext cx="10290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D9D9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22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43" y="-4450"/>
            <a:ext cx="2987299" cy="1026655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6550" y="0"/>
            <a:ext cx="18288000" cy="102870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5311588" y="807050"/>
            <a:ext cx="11662812" cy="114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6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Методические рекомендации для организаторов
</a:t>
            </a:r>
            <a:endParaRPr lang="en-US" sz="4600" dirty="0"/>
          </a:p>
        </p:txBody>
      </p:sp>
      <p:sp>
        <p:nvSpPr>
          <p:cNvPr id="5" name="Text 1"/>
          <p:cNvSpPr txBox="1"/>
          <p:nvPr/>
        </p:nvSpPr>
        <p:spPr>
          <a:xfrm>
            <a:off x="4034241" y="6621912"/>
            <a:ext cx="6046800" cy="266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6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Необходимо назначить руководителей в каждой группе, подготовить понятные критерии оценки и контролировать выполнение ролей для равномерной нагрузки.
</a:t>
            </a:r>
            <a:endParaRPr lang="en-US" sz="2600" dirty="0"/>
          </a:p>
        </p:txBody>
      </p:sp>
      <p:sp>
        <p:nvSpPr>
          <p:cNvPr id="6" name="Text 2"/>
          <p:cNvSpPr txBox="1"/>
          <p:nvPr/>
        </p:nvSpPr>
        <p:spPr>
          <a:xfrm>
            <a:off x="4034241" y="2956824"/>
            <a:ext cx="6046800" cy="266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6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Класс рекомендуется разбивать на группы по 4–5 учащихся для эффективного взаимодействия и удобства управления процессом.
</a:t>
            </a:r>
            <a:endParaRPr lang="en-US" sz="2600" dirty="0"/>
          </a:p>
        </p:txBody>
      </p:sp>
      <p:sp>
        <p:nvSpPr>
          <p:cNvPr id="7" name="Text 3"/>
          <p:cNvSpPr txBox="1"/>
          <p:nvPr/>
        </p:nvSpPr>
        <p:spPr>
          <a:xfrm>
            <a:off x="11820942" y="2956824"/>
            <a:ext cx="6046800" cy="266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6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Обязательна организация безопасной работы с инструментами и регулярный контроль за соблюдением правил техники безопасности.
</a:t>
            </a:r>
            <a:endParaRPr lang="en-US" sz="2600" dirty="0"/>
          </a:p>
        </p:txBody>
      </p:sp>
      <p:sp>
        <p:nvSpPr>
          <p:cNvPr id="8" name="Text 4"/>
          <p:cNvSpPr txBox="1"/>
          <p:nvPr/>
        </p:nvSpPr>
        <p:spPr>
          <a:xfrm>
            <a:off x="123775" y="9536150"/>
            <a:ext cx="10290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D9D9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2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7299" cy="1026655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404436" y="3344327"/>
            <a:ext cx="12865200" cy="4745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6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и памятные моменты
</a:t>
            </a:r>
            <a:r>
              <a:rPr lang="en-US" sz="25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 окончании мероприятия участники получают сертификаты, проводят выставку лучших моделей и фотосессию. Создание альбома работ поддерживает коллективную память и вдохновляет на дальнейшее обучение.
</a:t>
            </a:r>
            <a:endParaRPr lang="en-US" sz="6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7299" cy="1026655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330</Words>
  <Application>Microsoft Office PowerPoint</Application>
  <PresentationFormat>Произвольный</PresentationFormat>
  <Paragraphs>46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5</cp:revision>
  <dcterms:created xsi:type="dcterms:W3CDTF">2026-01-16T00:50:13Z</dcterms:created>
  <dcterms:modified xsi:type="dcterms:W3CDTF">2026-01-16T01:11:59Z</dcterms:modified>
</cp:coreProperties>
</file>